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94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025800008f0875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9_1#32b3a4989?vcp=1&amp;vop=1&amp;pid=e5043dcb0&amp;color=36,64,97&amp;vtp=1&amp;bt=1&amp;bbb=1"/>
              <p:cNvSpPr/>
              <p:nvPr/>
            </p:nvSpPr>
            <p:spPr>
              <a:xfrm>
                <a:off x="539496" y="2738201"/>
                <a:ext cx="11109960" cy="49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9_1#32b3a4989?vcp=1&amp;vop=1&amp;pid=e5043dcb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8201"/>
                <a:ext cx="11109960" cy="495300"/>
              </a:xfrm>
              <a:prstGeom prst="rect">
                <a:avLst/>
              </a:prstGeom>
              <a:blipFill>
                <a:blip r:embed="rId3"/>
                <a:stretch>
                  <a:fillRect l="-1317" b="-98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20_1#32b3a4989?vcp=1&amp;vop=1&amp;pid=e5043dcb0&amp;color=36,64,97&amp;vtp=1&amp;bbb=1&amp;hb=1"/>
              <p:cNvSpPr/>
              <p:nvPr/>
            </p:nvSpPr>
            <p:spPr>
              <a:xfrm>
                <a:off x="539496" y="3239598"/>
                <a:ext cx="11109960" cy="9799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20_1#32b3a4989?vcp=1&amp;vop=1&amp;pid=e5043dcb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9598"/>
                <a:ext cx="11109960" cy="979996"/>
              </a:xfrm>
              <a:prstGeom prst="rect">
                <a:avLst/>
              </a:prstGeom>
              <a:blipFill>
                <a:blip r:embed="rId4"/>
                <a:stretch>
                  <a:fillRect l="-1317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21_1#f9e9d052e?vcp=1&amp;vop=1&amp;pid=4af296353&amp;color=36,64,97&amp;vtp=1&amp;bt=1&amp;bbb=1"/>
              <p:cNvSpPr/>
              <p:nvPr/>
            </p:nvSpPr>
            <p:spPr>
              <a:xfrm>
                <a:off x="539496" y="2094248"/>
                <a:ext cx="11109960" cy="53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21_1#f9e9d052e?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4248"/>
                <a:ext cx="11109960" cy="535940"/>
              </a:xfrm>
              <a:prstGeom prst="rect">
                <a:avLst/>
              </a:prstGeom>
              <a:blipFill>
                <a:blip r:embed="rId3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2_1#2a06bf677?vcp=1&amp;vop=1&amp;pid=f9e9d052e&amp;color=36,64,97&amp;vtp=1&amp;bbb=1"/>
              <p:cNvSpPr/>
              <p:nvPr/>
            </p:nvSpPr>
            <p:spPr>
              <a:xfrm>
                <a:off x="539496" y="263190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2_1#2a06bf677?vcp=1&amp;vop=1&amp;pid=f9e9d052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1902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23_1#2a06bf677?vcp=1&amp;vop=1&amp;pid=f9e9d052e&amp;color=36,64,97&amp;vtp=1&amp;bbb=1&amp;hb=1"/>
              <p:cNvSpPr/>
              <p:nvPr/>
            </p:nvSpPr>
            <p:spPr>
              <a:xfrm>
                <a:off x="539496" y="2996392"/>
                <a:ext cx="11109960" cy="1636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是首项为1，公差为2的等差数列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时，上式也成立，所以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23_1#2a06bf677?vcp=1&amp;vop=1&amp;pid=f9e9d052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96392"/>
                <a:ext cx="11109960" cy="1636840"/>
              </a:xfrm>
              <a:prstGeom prst="rect">
                <a:avLst/>
              </a:prstGeom>
              <a:blipFill>
                <a:blip r:embed="rId5"/>
                <a:stretch>
                  <a:fillRect l="-1317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4_1#f42c9f106?vcp=1&amp;vop=1&amp;pid=f9e9d052e&amp;color=36,64,97&amp;mp=1&amp;vtp=1&amp;bt=1&amp;bbb=1"/>
              <p:cNvSpPr/>
              <p:nvPr/>
            </p:nvSpPr>
            <p:spPr>
              <a:xfrm>
                <a:off x="539496" y="1771922"/>
                <a:ext cx="11109960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4_1#f42c9f106?vcp=1&amp;vop=1&amp;pid=f9e9d052e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1922"/>
                <a:ext cx="11109960" cy="501015"/>
              </a:xfrm>
              <a:prstGeom prst="rect">
                <a:avLst/>
              </a:prstGeom>
              <a:blipFill>
                <a:blip r:embed="rId3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25_1#f42c9f106?vcp=1&amp;vop=1&amp;pid=f9e9d052e&amp;color=36,64,97&amp;vtp=1&amp;bbb=1"/>
              <p:cNvSpPr/>
              <p:nvPr/>
            </p:nvSpPr>
            <p:spPr>
              <a:xfrm>
                <a:off x="539496" y="2278715"/>
                <a:ext cx="11109960" cy="26602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25_1#f42c9f106?vcp=1&amp;vop=1&amp;pid=f9e9d052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8715"/>
                <a:ext cx="11109960" cy="2660206"/>
              </a:xfrm>
              <a:prstGeom prst="rect">
                <a:avLst/>
              </a:prstGeom>
              <a:blipFill>
                <a:blip r:embed="rId4"/>
                <a:stretch>
                  <a:fillRect l="-1317" b="-32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26_1#7bc83c469?vcp=1&amp;vop=1&amp;pid=4af296353&amp;color=36,64,97&amp;vtp=1&amp;bt=1&amp;bbb=1"/>
              <p:cNvSpPr/>
              <p:nvPr/>
            </p:nvSpPr>
            <p:spPr>
              <a:xfrm>
                <a:off x="539496" y="240635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26_1#7bc83c469?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0635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7_1#478ccf4db?vcp=1&amp;vop=1&amp;pid=7bc83c469&amp;color=36,64,97&amp;vtp=1&amp;bbb=1"/>
              <p:cNvSpPr/>
              <p:nvPr/>
            </p:nvSpPr>
            <p:spPr>
              <a:xfrm>
                <a:off x="539496" y="280925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7_1#478ccf4db?vcp=1&amp;vop=1&amp;pid=7bc83c46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9258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28_1#478ccf4db?vcp=1&amp;vop=1&amp;pid=7bc83c469&amp;color=36,64,97&amp;vtp=1&amp;bbb=1"/>
              <p:cNvSpPr/>
              <p:nvPr/>
            </p:nvSpPr>
            <p:spPr>
              <a:xfrm>
                <a:off x="539496" y="3182575"/>
                <a:ext cx="11109960" cy="1446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=9,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=9,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28_1#478ccf4db?vcp=1&amp;vop=1&amp;pid=7bc83c46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82575"/>
                <a:ext cx="11109960" cy="1446340"/>
              </a:xfrm>
              <a:prstGeom prst="rect">
                <a:avLst/>
              </a:prstGeom>
              <a:blipFill>
                <a:blip r:embed="rId5"/>
                <a:stretch>
                  <a:fillRect l="-1317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9_1#91549598d?vcp=1&amp;vop=1&amp;pid=7bc83c469&amp;color=36,64,97&amp;mp=1&amp;vtp=1&amp;bt=1&amp;bbb=1"/>
              <p:cNvSpPr/>
              <p:nvPr/>
            </p:nvSpPr>
            <p:spPr>
              <a:xfrm>
                <a:off x="539496" y="218429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9_1#91549598d?vcp=1&amp;vop=1&amp;pid=7bc83c469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429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30_1#91549598d?vcp=1&amp;vop=1&amp;pid=7bc83c469&amp;color=36,64,97&amp;vtp=1&amp;bbb=1"/>
              <p:cNvSpPr/>
              <p:nvPr/>
            </p:nvSpPr>
            <p:spPr>
              <a:xfrm>
                <a:off x="539496" y="2557925"/>
                <a:ext cx="11109960" cy="231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=[1+3+5+7+⋯+(2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且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30_1#91549598d?vcp=1&amp;vop=1&amp;pid=7bc83c46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7925"/>
                <a:ext cx="11109960" cy="2311400"/>
              </a:xfrm>
              <a:prstGeom prst="rect">
                <a:avLst/>
              </a:prstGeom>
              <a:blipFill>
                <a:blip r:embed="rId4"/>
                <a:stretch>
                  <a:fillRect l="-1317" b="-2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EX.31_1#7bc83c469?vcp=1&amp;vop=1&amp;pid=4af296353&amp;color=36,64,97&amp;vtp=1&amp;bt=1&amp;bbb=1&amp;hb=1"/>
              <p:cNvSpPr/>
              <p:nvPr/>
            </p:nvSpPr>
            <p:spPr>
              <a:xfrm>
                <a:off x="539496" y="2720962"/>
                <a:ext cx="11109960" cy="162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可以使用分组求和法的常见数列类型：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分别为等差数列和等比数列，则可采用分组求和法求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项和．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的数列，其中数列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是等比数列或等差数列，可采用分组求和法求和．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EX.31_1#7bc83c469?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0962"/>
                <a:ext cx="11109960" cy="1625600"/>
              </a:xfrm>
              <a:prstGeom prst="rect">
                <a:avLst/>
              </a:prstGeom>
              <a:blipFill>
                <a:blip r:embed="rId3"/>
                <a:stretch>
                  <a:fillRect l="-1317" r="-4391" b="-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32_1#9593ce286?vaa=1&amp;vcp=1&amp;vop=1&amp;pid=4af296353&amp;color=36,64,97&amp;vtp=1&amp;bt=1&amp;bbb=1"/>
              <p:cNvSpPr/>
              <p:nvPr/>
            </p:nvSpPr>
            <p:spPr>
              <a:xfrm>
                <a:off x="539496" y="23315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⋅(5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3_BD.32_1#9593ce286?vaa=1&amp;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151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34_1#9593ce286.bracket?vaa=1&amp;vcp=1&amp;vop=1&amp;pid=4af296353&amp;color=36,64,97&amp;vpa=2&amp;vtp=1"/>
          <p:cNvSpPr/>
          <p:nvPr/>
        </p:nvSpPr>
        <p:spPr>
          <a:xfrm>
            <a:off x="9282303" y="24110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32_2#9593ce286.choices?vaa=1&amp;vcp=1&amp;vop=1&amp;pid=4af296353&amp;color=36,64,97&amp;vtp=1&amp;bbb=1"/>
              <p:cNvSpPr/>
              <p:nvPr/>
            </p:nvSpPr>
            <p:spPr>
              <a:xfrm>
                <a:off x="539496" y="274559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15590" algn="l"/>
                    <a:tab pos="5783580" algn="l"/>
                    <a:tab pos="84594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052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32_2#9593ce286.choices?vaa=1&amp;vcp=1&amp;vop=1&amp;pid=4af296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5599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33_1#9593ce286?vaa=1&amp;vcp=1&amp;vop=1&amp;pid=4af296353&amp;color=36,64,97&amp;vtp=1&amp;bbb=1"/>
              <p:cNvSpPr/>
              <p:nvPr/>
            </p:nvSpPr>
            <p:spPr>
              <a:xfrm>
                <a:off x="539496" y="310621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−3)+(−1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⋅[5(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+1)−3]=(−1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5" name="QC_3_AS.33_1#9593ce286?vaa=1&amp;vcp=1&amp;vop=1&amp;pid=4af296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6216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3_AS.33_1#9593ce286?vaa=1&amp;vcp=1&amp;vop=1&amp;pid=4af296353&amp;color=36,64,97&amp;vtp=1&amp;bbb=1&amp;hb=1">
                <a:extLst>
                  <a:ext uri="{FF2B5EF4-FFF2-40B4-BE49-F238E27FC236}">
                    <a16:creationId xmlns:a16="http://schemas.microsoft.com/office/drawing/2014/main" id="{DAF77FDD-0A62-3F69-9F09-75D053F23FFB}"/>
                  </a:ext>
                </a:extLst>
              </p:cNvPr>
              <p:cNvSpPr/>
              <p:nvPr/>
            </p:nvSpPr>
            <p:spPr>
              <a:xfrm>
                <a:off x="539496" y="3944416"/>
                <a:ext cx="11109960" cy="77006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010×5+(−1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(5×2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021−3)=−5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3_AS.33_1#9593ce286?vaa=1&amp;vcp=1&amp;vop=1&amp;pid=4af296353&amp;color=36,64,97&amp;vtp=1&amp;bbb=1&amp;hb=1">
                <a:extLst>
                  <a:ext uri="{FF2B5EF4-FFF2-40B4-BE49-F238E27FC236}">
                    <a16:creationId xmlns:a16="http://schemas.microsoft.com/office/drawing/2014/main" id="{DAF77FDD-0A62-3F69-9F09-75D053F23F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4416"/>
                <a:ext cx="11109960" cy="770065"/>
              </a:xfrm>
              <a:prstGeom prst="rect">
                <a:avLst/>
              </a:prstGeom>
              <a:blipFill>
                <a:blip r:embed="rId6"/>
                <a:stretch>
                  <a:fillRect l="-604" r="-11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36_1#3c699da80?vaa=1&amp;vcp=1&amp;vop=1&amp;pid=4af296353&amp;color=36,64,97&amp;vtp=1&amp;bt=1&amp;bbb=1&amp;hb=1"/>
              <p:cNvSpPr/>
              <p:nvPr/>
            </p:nvSpPr>
            <p:spPr>
              <a:xfrm>
                <a:off x="539496" y="227522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斐波那契数列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可以用如下方法定义：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，若此数列各项除以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4的余数依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次构成一个新数列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的前2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022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3_BD.36_1#3c699da80?vaa=1&amp;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522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65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38_1#3c699da80.bracket?vaa=1&amp;vcp=1&amp;vop=1&amp;pid=4af296353&amp;color=36,64,97&amp;vpa=3&amp;vtp=1"/>
          <p:cNvSpPr/>
          <p:nvPr/>
        </p:nvSpPr>
        <p:spPr>
          <a:xfrm>
            <a:off x="5988431" y="277573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3_BD.36_2#3c699da80.choices?vaa=1&amp;vcp=1&amp;vop=1&amp;pid=4af296353&amp;color=36,64,97&amp;vtp=1&amp;bbb=1"/>
          <p:cNvSpPr/>
          <p:nvPr/>
        </p:nvSpPr>
        <p:spPr>
          <a:xfrm>
            <a:off x="539496" y="30533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698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697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695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37_1#3c699da80?vaa=1&amp;vcp=1&amp;vop=1&amp;pid=4af296353&amp;color=36,64,97&amp;vtp=1&amp;bbb=1&amp;hb=1"/>
              <p:cNvSpPr/>
              <p:nvPr/>
            </p:nvSpPr>
            <p:spPr>
              <a:xfrm>
                <a:off x="539496" y="341784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为1,1,2,3,5,8,13,21,34,55,89,144,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,此数列各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项除以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4的余数依次构成的数列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为1,1,2,3,1,0,1,1,2,3,1,0,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,是以6为周期的周期数列,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的前2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022项和为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×(1+1+2+3+1+0)=2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3_AS.37_1#3c699da80?vaa=1&amp;vcp=1&amp;vop=1&amp;pid=4af2963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7842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r="-54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0_1#b08d45bed?vaa=1&amp;vcp=1&amp;vop=1&amp;pid=4af296353&amp;color=36,64,97&amp;vtp=1&amp;bt=1&amp;bbb=1&amp;hb=1"/>
              <p:cNvSpPr/>
              <p:nvPr/>
            </p:nvSpPr>
            <p:spPr>
              <a:xfrm>
                <a:off x="539496" y="264349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台州府城墙是临海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级旅游景点之一，该景点的入口处有一段台阶，共198级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.若某游客登台阶时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每步只向上登一级或两级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，该游客从底下开始登上第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级台阶的不同走法种数记为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≤198)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列结论正确的是(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40_1#b08d45bed?vaa=1&amp;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3492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93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40_2#b08d45bed.choices?vaa=1&amp;vcp=1&amp;vop=1&amp;pid=4af296353&amp;color=36,64,97&amp;vtp=1&amp;bbb=1"/>
              <p:cNvSpPr/>
              <p:nvPr/>
            </p:nvSpPr>
            <p:spPr>
              <a:xfrm>
                <a:off x="539496" y="3833735"/>
                <a:ext cx="11109960" cy="59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885440" algn="l"/>
                    <a:tab pos="6329680" algn="l"/>
                    <a:tab pos="89484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99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197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40_2#b08d45bed.choices?vaa=1&amp;vcp=1&amp;vop=1&amp;pid=4af296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33735"/>
                <a:ext cx="11109960" cy="596900"/>
              </a:xfrm>
              <a:prstGeom prst="rect">
                <a:avLst/>
              </a:prstGeom>
              <a:blipFill>
                <a:blip r:embed="rId4"/>
                <a:stretch>
                  <a:fillRect l="-1317" b="-1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42_1#b08d45bed?vaa=1&amp;vcp=1&amp;vop=1&amp;pid=4af296353&amp;color=36,64,97&amp;vtp=1&amp;bt=1&amp;bbb=1&amp;hb=1"/>
              <p:cNvSpPr/>
              <p:nvPr/>
            </p:nvSpPr>
            <p:spPr>
              <a:xfrm>
                <a:off x="539496" y="1035926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为该游客每步只向上登一级或两级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，所以登上第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级时，能且只能从第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级或第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级开始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3_AS.42_1#b08d45bed?vaa=1&amp;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5926"/>
                <a:ext cx="11109960" cy="1257300"/>
              </a:xfrm>
              <a:prstGeom prst="rect">
                <a:avLst/>
              </a:prstGeom>
              <a:blipFill>
                <a:blip r:embed="rId3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43_1#b08d45bed?vaa=1&amp;vcp=1&amp;vop=1&amp;pid=4af296353&amp;color=36,64,97&amp;vtp=1&amp;bbb=1"/>
          <p:cNvSpPr/>
          <p:nvPr/>
        </p:nvSpPr>
        <p:spPr>
          <a:xfrm>
            <a:off x="539496" y="557897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2FDE4F72-AF89-20C5-314A-E6B283FD9AAC}"/>
                  </a:ext>
                </a:extLst>
              </p:cNvPr>
              <p:cNvSpPr/>
              <p:nvPr/>
            </p:nvSpPr>
            <p:spPr>
              <a:xfrm>
                <a:off x="539496" y="2289670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，故B正确；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2FDE4F72-AF89-20C5-314A-E6B283FD9A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9670"/>
                <a:ext cx="11109960" cy="863600"/>
              </a:xfrm>
              <a:prstGeom prst="rect">
                <a:avLst/>
              </a:prstGeom>
              <a:blipFill>
                <a:blip r:embed="rId4"/>
                <a:stretch>
                  <a:fillRect l="-1317" b="-10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42AAEFDF-E0FB-B8E9-99E0-748F2313D1FF}"/>
                  </a:ext>
                </a:extLst>
              </p:cNvPr>
              <p:cNvSpPr/>
              <p:nvPr/>
            </p:nvSpPr>
            <p:spPr>
              <a:xfrm>
                <a:off x="539496" y="3140570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42AAEFDF-E0FB-B8E9-99E0-748F2313D1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0570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r="-165" b="-77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EF88CDE6-4D19-4EA3-9DE2-6BE5C6A850CC}"/>
                  </a:ext>
                </a:extLst>
              </p:cNvPr>
              <p:cNvSpPr/>
              <p:nvPr/>
            </p:nvSpPr>
            <p:spPr>
              <a:xfrm>
                <a:off x="539496" y="4414443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197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197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3_AS.42_1#b08d45bed?vaa=1&amp;vcp=1&amp;vop=1&amp;pid=4af296353&amp;color=36,64,97&amp;vtp=1&amp;bt=1&amp;bbb=1&amp;hb=1">
                <a:extLst>
                  <a:ext uri="{FF2B5EF4-FFF2-40B4-BE49-F238E27FC236}">
                    <a16:creationId xmlns:a16="http://schemas.microsoft.com/office/drawing/2014/main" id="{EF88CDE6-4D19-4EA3-9DE2-6BE5C6A850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14443"/>
                <a:ext cx="11109960" cy="1168400"/>
              </a:xfrm>
              <a:prstGeom prst="rect">
                <a:avLst/>
              </a:prstGeom>
              <a:blipFill>
                <a:blip r:embed="rId6"/>
                <a:stretch>
                  <a:fillRect l="-549" b="-1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fada54cc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4af296353.fixed?vcp=1&amp;pid=fada54cc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4af296353.fixed?vcp=1&amp;pid=fada54cc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专题2</a:t>
            </a:r>
            <a:endParaRPr lang="en-US" altLang="zh-CN" sz="5400" dirty="0"/>
          </a:p>
        </p:txBody>
      </p:sp>
      <p:sp>
        <p:nvSpPr>
          <p:cNvPr id="4" name="C_2_BD#4af296353.fixed?vcp=1&amp;pid=fada54cc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_1#f0eca0912?vcp=1&amp;vop=1&amp;pid=4af296353&amp;color=36,64,97&amp;vtp=1&amp;bt=1&amp;bbb=1"/>
              <p:cNvSpPr/>
              <p:nvPr/>
            </p:nvSpPr>
            <p:spPr>
              <a:xfrm>
                <a:off x="539496" y="17402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_1#f0eca0912?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023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_1#bcf201c37?vcp=1&amp;vop=1&amp;pid=f0eca0912&amp;color=36,64,97&amp;vtp=1&amp;bbb=1"/>
              <p:cNvSpPr/>
              <p:nvPr/>
            </p:nvSpPr>
            <p:spPr>
              <a:xfrm>
                <a:off x="539496" y="214314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_1#bcf201c37?vcp=1&amp;vop=1&amp;pid=f0eca09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3142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_1#bcf201c37?vcp=1&amp;vop=1&amp;pid=f0eca0912&amp;color=36,64,97&amp;vtp=1&amp;bbb=1&amp;hb=1"/>
              <p:cNvSpPr/>
              <p:nvPr/>
            </p:nvSpPr>
            <p:spPr>
              <a:xfrm>
                <a:off x="539496" y="2516459"/>
                <a:ext cx="11109960" cy="91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=4+2(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_1#bcf201c37?vcp=1&amp;vop=1&amp;pid=f0eca091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6459"/>
                <a:ext cx="11109960" cy="912940"/>
              </a:xfrm>
              <a:prstGeom prst="rect">
                <a:avLst/>
              </a:prstGeom>
              <a:blipFill>
                <a:blip r:embed="rId5"/>
                <a:stretch>
                  <a:fillRect l="-1317" b="-14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4_1#1d30844f1?vcp=1&amp;vop=1&amp;pid=f0eca0912&amp;color=36,64,97&amp;vtp=1&amp;bbb=1"/>
              <p:cNvSpPr/>
              <p:nvPr/>
            </p:nvSpPr>
            <p:spPr>
              <a:xfrm>
                <a:off x="539496" y="348261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4_1#1d30844f1?vcp=1&amp;vop=1&amp;pid=f0eca091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82612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5_1#1d30844f1?vcp=1&amp;vop=1&amp;pid=f0eca0912&amp;color=36,64,97&amp;vtp=1&amp;bbb=1&amp;hb=1"/>
              <p:cNvSpPr/>
              <p:nvPr/>
            </p:nvSpPr>
            <p:spPr>
              <a:xfrm>
                <a:off x="539496" y="3855929"/>
                <a:ext cx="11109960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=[4+6+⋯+(2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+2)]+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(4+2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5_1#1d30844f1?vcp=1&amp;vop=1&amp;pid=f0eca091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55929"/>
                <a:ext cx="11109960" cy="1320800"/>
              </a:xfrm>
              <a:prstGeom prst="rect">
                <a:avLst/>
              </a:prstGeom>
              <a:blipFill>
                <a:blip r:embed="rId7"/>
                <a:stretch>
                  <a:fillRect l="-1317" b="-64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6_1#5ab722e39?vaa=1&amp;vcp=1&amp;vop=1&amp;pid=4af296353&amp;color=36,64,97&amp;vtp=1&amp;bt=1&amp;bbb=1&amp;hb=1"/>
              <p:cNvSpPr/>
              <p:nvPr/>
            </p:nvSpPr>
            <p:spPr>
              <a:xfrm>
                <a:off x="539496" y="2029129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[安徽滁州2025高二期中]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025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6_1#5ab722e39?vaa=1&amp;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9129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8_1#5ab722e39.blank?vaa=1&amp;vcp=1&amp;vop=1&amp;pid=4af296353&amp;color=36,64,97&amp;vpa=1&amp;vtp=1&amp;bbb=1&amp;rh=30.85"/>
              <p:cNvSpPr/>
              <p:nvPr/>
            </p:nvSpPr>
            <p:spPr>
              <a:xfrm>
                <a:off x="1807338" y="2361869"/>
                <a:ext cx="555625" cy="39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8_1#5ab722e39.blank?vaa=1&amp;vcp=1&amp;vop=1&amp;pid=4af296353&amp;color=36,64,97&amp;vpa=1&amp;vtp=1&amp;bbb=1&amp;rh=30.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338" y="2361869"/>
                <a:ext cx="555625" cy="391795"/>
              </a:xfrm>
              <a:prstGeom prst="rect">
                <a:avLst/>
              </a:prstGeom>
              <a:blipFill>
                <a:blip r:embed="rId4"/>
                <a:stretch>
                  <a:fillRect b="-1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7_1#5ab722e39?vaa=1&amp;vcp=1&amp;vop=1&amp;pid=4af296353&amp;color=36,64,97&amp;vtp=1&amp;bbb=1"/>
              <p:cNvSpPr/>
              <p:nvPr/>
            </p:nvSpPr>
            <p:spPr>
              <a:xfrm>
                <a:off x="539496" y="2803702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7_1#5ab722e39?vaa=1&amp;vcp=1&amp;vop=1&amp;pid=4af2963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3702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3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0_1#c8c7c92fd?vcp=1&amp;vop=1&amp;pid=4af296353&amp;color=36,64,97&amp;vtp=1&amp;bt=1&amp;bbb=1"/>
              <p:cNvSpPr/>
              <p:nvPr/>
            </p:nvSpPr>
            <p:spPr>
              <a:xfrm>
                <a:off x="539496" y="204916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0_1#c8c7c92fd?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916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1_1#fd2c8dfff?vcp=1&amp;vop=1&amp;pid=c8c7c92fd&amp;color=36,64,97&amp;vtp=1&amp;bbb=1"/>
              <p:cNvSpPr/>
              <p:nvPr/>
            </p:nvSpPr>
            <p:spPr>
              <a:xfrm>
                <a:off x="539496" y="245207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1_1#fd2c8dfff?vcp=1&amp;vop=1&amp;pid=c8c7c92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207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2_1#fd2c8dfff?vcp=1&amp;vop=1&amp;pid=c8c7c92fd&amp;color=36,64,97&amp;vtp=1&amp;bbb=1"/>
              <p:cNvSpPr/>
              <p:nvPr/>
            </p:nvSpPr>
            <p:spPr>
              <a:xfrm>
                <a:off x="539496" y="2825387"/>
                <a:ext cx="11109960" cy="2157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)=30,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8×7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=100,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=2+3(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12_1#fd2c8dfff?vcp=1&amp;vop=1&amp;pid=c8c7c92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5387"/>
                <a:ext cx="11109960" cy="2157540"/>
              </a:xfrm>
              <a:prstGeom prst="rect">
                <a:avLst/>
              </a:prstGeom>
              <a:blipFill>
                <a:blip r:embed="rId5"/>
                <a:stretch>
                  <a:fillRect l="-1317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3_1#c7b9e502c?vcp=1&amp;vop=1&amp;pid=c8c7c92fd&amp;color=36,64,97&amp;vtp=1&amp;bt=1&amp;bbb=1"/>
              <p:cNvSpPr/>
              <p:nvPr/>
            </p:nvSpPr>
            <p:spPr>
              <a:xfrm>
                <a:off x="539496" y="1454200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3_1#c7b9e502c?vcp=1&amp;vop=1&amp;pid=c8c7c92f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4200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4_1#c7b9e502c?vcp=1&amp;vop=1&amp;pid=c8c7c92fd&amp;color=36,64,97&amp;vtp=1&amp;bbb=1"/>
              <p:cNvSpPr/>
              <p:nvPr/>
            </p:nvSpPr>
            <p:spPr>
              <a:xfrm>
                <a:off x="539496" y="2044496"/>
                <a:ext cx="11109960" cy="3289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14_1#c7b9e502c?vcp=1&amp;vop=1&amp;pid=c8c7c92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4496"/>
                <a:ext cx="11109960" cy="3289300"/>
              </a:xfrm>
              <a:prstGeom prst="rect">
                <a:avLst/>
              </a:prstGeom>
              <a:blipFill>
                <a:blip r:embed="rId4"/>
                <a:stretch>
                  <a:fillRect l="-1317" b="-14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EX.15_1#c8c7c92fd?vcp=1&amp;vop=1&amp;pid=4af296353&amp;color=36,64,97&amp;vtp=1&amp;bt=1&amp;bbb=1&amp;hb=1"/>
              <p:cNvSpPr/>
              <p:nvPr/>
            </p:nvSpPr>
            <p:spPr>
              <a:xfrm>
                <a:off x="539496" y="2409970"/>
                <a:ext cx="11109960" cy="20966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（1）裂项相消法求和就是将数列中的每一项裂成两项或多项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，使这些裂开的项可以有规律地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相互抵消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，要注意消去了哪些项，保留了哪些项，从而达到求和的目的.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2）消项规律：消项后前边剩几项，后边就剩几项，前边剩第几项，后边就剩倒数第几项．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3）将通项裂项后，有时需要调整前面的系数，使裂开的两项之差和系数之积与原通项相等.例如，若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等差数列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EX.15_1#c8c7c92fd?vcp=1&amp;vop=1&amp;pid=4af29635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09970"/>
                <a:ext cx="11109960" cy="2096643"/>
              </a:xfrm>
              <a:prstGeom prst="rect">
                <a:avLst/>
              </a:prstGeom>
              <a:blipFill>
                <a:blip r:embed="rId3"/>
                <a:stretch>
                  <a:fillRect l="-1317" r="-1262" b="-2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6_1#e5043dcb0?vcp=1&amp;vop=1&amp;pid=4af296353&amp;color=36,64,97&amp;vtp=1&amp;bt=1&amp;bbb=1"/>
              <p:cNvSpPr/>
              <p:nvPr/>
            </p:nvSpPr>
            <p:spPr>
              <a:xfrm>
                <a:off x="539496" y="104795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6_1#e5043dcb0?vcp=1&amp;vop=1&amp;pid=4af2963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795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7_1#8102c1c06?vcp=1&amp;vop=1&amp;pid=e5043dcb0&amp;color=36,64,97&amp;vtp=1&amp;bbb=1"/>
              <p:cNvSpPr/>
              <p:nvPr/>
            </p:nvSpPr>
            <p:spPr>
              <a:xfrm>
                <a:off x="539496" y="146001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判断数列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是否是等比数列，并求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7_1#8102c1c06?vcp=1&amp;vop=1&amp;pid=e5043dcb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001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8_1#8102c1c06?vcp=1&amp;vop=1&amp;pid=e5043dcb0&amp;color=36,64,97&amp;vtp=1&amp;bbb=1"/>
              <p:cNvSpPr/>
              <p:nvPr/>
            </p:nvSpPr>
            <p:spPr>
              <a:xfrm>
                <a:off x="539496" y="1833327"/>
                <a:ext cx="11109960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不是等比数列.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−2×2−1=3(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−2×1−1)=0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−2×1−1)=0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18_1#8102c1c06?vcp=1&amp;vop=1&amp;pid=e5043dcb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3327"/>
                <a:ext cx="11109960" cy="4126040"/>
              </a:xfrm>
              <a:prstGeom prst="rect">
                <a:avLst/>
              </a:prstGeom>
              <a:blipFill>
                <a:blip r:embed="rId5"/>
                <a:stretch>
                  <a:fillRect l="-1317" b="-3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1885</Words>
  <Application>Microsoft Office PowerPoint</Application>
  <PresentationFormat>宽屏</PresentationFormat>
  <Paragraphs>124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2025-10-21T08:07:03Z</dcterms:created>
  <dcterms:modified xsi:type="dcterms:W3CDTF">2025-10-21T08:09:44Z</dcterms:modified>
  <cp:category/>
  <cp:contentStatus/>
</cp:coreProperties>
</file>